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7" r:id="rId3"/>
    <p:sldId id="257" r:id="rId4"/>
    <p:sldId id="270" r:id="rId5"/>
    <p:sldId id="272" r:id="rId6"/>
    <p:sldId id="273" r:id="rId7"/>
    <p:sldId id="260" r:id="rId8"/>
    <p:sldId id="275" r:id="rId9"/>
    <p:sldId id="261" r:id="rId10"/>
    <p:sldId id="276" r:id="rId11"/>
    <p:sldId id="269" r:id="rId12"/>
    <p:sldId id="271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B4E"/>
    <a:srgbClr val="B39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2" autoAdjust="0"/>
    <p:restoredTop sz="96314" autoAdjust="0"/>
  </p:normalViewPr>
  <p:slideViewPr>
    <p:cSldViewPr snapToGrid="0">
      <p:cViewPr>
        <p:scale>
          <a:sx n="100" d="100"/>
          <a:sy n="100" d="100"/>
        </p:scale>
        <p:origin x="762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EB8F9-9251-4E64-BBAF-41A86E7510C7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AC8AB-CD89-4997-B44A-5CF19ABFF7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07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8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148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53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56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B593F-ADC2-4FFF-8D3C-B73E18214BC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54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7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51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96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B593F-ADC2-4FFF-8D3C-B73E18214BC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392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759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028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AC8AB-CD89-4997-B44A-5CF19ABFF70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43AC-14A4-4749-A3C5-5D5BCD10990F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65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3DDC-EFB2-49A1-A969-1FB181811889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7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D61D-E32F-4B1B-87AE-C49E616EFE32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6433-C9CC-4A6E-98EA-71EF556D4AF2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06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6492-A353-4DC3-BB13-E499C025B90D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45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C0C03-1F66-4285-82C4-B885D2F14FFD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67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D70D-B22D-43DB-8EDC-8DDA50CF6558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6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2630D-34EB-4897-94D1-CBA5748DE0BA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26278" y="643313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133B4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srgbClr val="133B4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50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1AC2-DC4F-4844-9CE0-3F219A73E6F9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26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延期 6"/>
          <p:cNvSpPr/>
          <p:nvPr userDrawn="1"/>
        </p:nvSpPr>
        <p:spPr>
          <a:xfrm rot="16200000">
            <a:off x="10953346" y="6274340"/>
            <a:ext cx="429638" cy="515566"/>
          </a:xfrm>
          <a:prstGeom prst="flowChartDela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7858932" y="736170"/>
            <a:ext cx="1239864" cy="0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DF4E-0ADA-45F9-BD09-27AC1A656D40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33B4E"/>
                </a:solidFill>
              </a:defRPr>
            </a:lvl1pPr>
          </a:lstStyle>
          <a:p>
            <a:fld id="{8DBECCF4-614E-4169-A690-C72740F4C8F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圆角矩形 4"/>
          <p:cNvSpPr/>
          <p:nvPr userDrawn="1"/>
        </p:nvSpPr>
        <p:spPr>
          <a:xfrm>
            <a:off x="4710839" y="449451"/>
            <a:ext cx="2542368" cy="573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2969217" y="736170"/>
            <a:ext cx="1239864" cy="0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延期 7"/>
          <p:cNvSpPr/>
          <p:nvPr userDrawn="1"/>
        </p:nvSpPr>
        <p:spPr>
          <a:xfrm rot="16200000">
            <a:off x="10953346" y="6274340"/>
            <a:ext cx="429638" cy="515566"/>
          </a:xfrm>
          <a:prstGeom prst="flowChartDela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8431078" y="751668"/>
            <a:ext cx="1239864" cy="0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F20F-451E-416F-A604-DF89050ACD19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33B4E"/>
                </a:solidFill>
              </a:defRPr>
            </a:lvl1pPr>
          </a:lstStyle>
          <a:p>
            <a:fld id="{8DBECCF4-614E-4169-A690-C72740F4C8F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圆角矩形 4"/>
          <p:cNvSpPr/>
          <p:nvPr userDrawn="1"/>
        </p:nvSpPr>
        <p:spPr>
          <a:xfrm>
            <a:off x="4540357" y="464949"/>
            <a:ext cx="3388963" cy="573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2798736" y="751668"/>
            <a:ext cx="1239864" cy="0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B3F5-4E42-44DF-AAFB-C4B2CEB5D433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69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14974-42EB-41AD-9911-4BED984714A4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ECCF4-614E-4169-A690-C72740F4C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2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90180" y="260126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/>
                </a:solidFill>
                <a:cs typeface="+mn-ea"/>
                <a:sym typeface="+mn-lt"/>
              </a:rPr>
              <a:t>求职意向：</a:t>
            </a:r>
            <a:endParaRPr lang="zh-CN" altLang="en-US" sz="20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0180" y="3597675"/>
            <a:ext cx="146706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4"/>
                </a:solidFill>
                <a:cs typeface="+mn-ea"/>
                <a:sym typeface="+mn-lt"/>
              </a:rPr>
              <a:t>简单介绍：</a:t>
            </a:r>
            <a:endParaRPr lang="zh-CN" altLang="en-US" sz="20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59185" y="3037067"/>
            <a:ext cx="4692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初级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向技术美术、初级图形开发程序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华文楷体" panose="02010600040101010101" pitchFamily="2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+mj-lt"/>
              <a:ea typeface="华文楷体" panose="02010600040101010101" pitchFamily="2" charset="-122"/>
            </a:endParaRPr>
          </a:p>
          <a:p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42445">
            <a:off x="-1127020" y="1241943"/>
            <a:ext cx="4638364" cy="500601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52153" y="963081"/>
            <a:ext cx="6659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rgbClr val="FFFFFF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ea"/>
                <a:sym typeface="+mn-lt"/>
              </a:rPr>
              <a:t>付子扬的作品集</a:t>
            </a:r>
            <a:endParaRPr lang="zh-CN" altLang="en-US" sz="7200" b="1" dirty="0">
              <a:solidFill>
                <a:srgbClr val="FFFFFF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67818" y="4151673"/>
            <a:ext cx="5422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使用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大部分效果使用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自定义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SRP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管线实现。软渲染器使用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实现。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十分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喜欢学习渲染相关的知识，实现了一些轮子的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Demo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，希望可以加入贵司，兴趣驱动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自己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实现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自身的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价值。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 rot="16200000">
            <a:off x="9917731" y="81006"/>
            <a:ext cx="1346200" cy="1800225"/>
          </a:xfrm>
          <a:custGeom>
            <a:avLst/>
            <a:gdLst>
              <a:gd name="T0" fmla="*/ 1281616 w 634"/>
              <a:gd name="T1" fmla="*/ 39819 h 633"/>
              <a:gd name="T2" fmla="*/ 1281616 w 634"/>
              <a:gd name="T3" fmla="*/ 39819 h 633"/>
              <a:gd name="T4" fmla="*/ 0 w 634"/>
              <a:gd name="T5" fmla="*/ 878867 h 633"/>
              <a:gd name="T6" fmla="*/ 405951 w 634"/>
              <a:gd name="T7" fmla="*/ 1214486 h 633"/>
              <a:gd name="T8" fmla="*/ 656748 w 634"/>
              <a:gd name="T9" fmla="*/ 1797553 h 633"/>
              <a:gd name="T10" fmla="*/ 1313497 w 634"/>
              <a:gd name="T11" fmla="*/ 82483 h 633"/>
              <a:gd name="T12" fmla="*/ 1281616 w 634"/>
              <a:gd name="T13" fmla="*/ 39819 h 633"/>
              <a:gd name="T14" fmla="*/ 157280 w 634"/>
              <a:gd name="T15" fmla="*/ 878867 h 633"/>
              <a:gd name="T16" fmla="*/ 157280 w 634"/>
              <a:gd name="T17" fmla="*/ 878867 h 633"/>
              <a:gd name="T18" fmla="*/ 1126461 w 634"/>
              <a:gd name="T19" fmla="*/ 250292 h 633"/>
              <a:gd name="T20" fmla="*/ 437832 w 634"/>
              <a:gd name="T21" fmla="*/ 1086496 h 633"/>
              <a:gd name="T22" fmla="*/ 157280 w 634"/>
              <a:gd name="T23" fmla="*/ 878867 h 633"/>
              <a:gd name="T24" fmla="*/ 656748 w 634"/>
              <a:gd name="T25" fmla="*/ 1589924 h 633"/>
              <a:gd name="T26" fmla="*/ 656748 w 634"/>
              <a:gd name="T27" fmla="*/ 1589924 h 633"/>
              <a:gd name="T28" fmla="*/ 501594 w 634"/>
              <a:gd name="T29" fmla="*/ 1129159 h 633"/>
              <a:gd name="T30" fmla="*/ 1158342 w 634"/>
              <a:gd name="T31" fmla="*/ 290111 h 633"/>
              <a:gd name="T32" fmla="*/ 656748 w 634"/>
              <a:gd name="T33" fmla="*/ 1589924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" name="曲线连接符 10"/>
          <p:cNvCxnSpPr/>
          <p:nvPr/>
        </p:nvCxnSpPr>
        <p:spPr>
          <a:xfrm rot="16200000" flipH="1">
            <a:off x="10165153" y="2032428"/>
            <a:ext cx="2468604" cy="956445"/>
          </a:xfrm>
          <a:prstGeom prst="curvedConnector3">
            <a:avLst>
              <a:gd name="adj1" fmla="val 7557"/>
            </a:avLst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50"/>
                            </p:stCondLst>
                            <p:childTnLst>
                              <p:par>
                                <p:cTn id="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86 0.28681 L -0.15586 0.28704 C -0.15 0.29885 -0.14492 0.31204 -0.13802 0.32292 C -0.13567 0.32662 -0.13294 0.33033 -0.13072 0.33426 C -0.12656 0.34237 -0.12239 0.35024 -0.11875 0.3588 C -0.11705 0.3632 -0.11302 0.37338 -0.11054 0.37778 C -0.10898 0.38056 -0.10703 0.38264 -0.10559 0.38542 C -0.10455 0.38774 -0.10429 0.39051 -0.10325 0.39283 C -0.10234 0.39514 -0.10065 0.39653 -0.09961 0.39862 C -0.09622 0.4051 -0.09804 0.40487 -0.09362 0.41181 C -0.09257 0.41343 -0.09127 0.41436 -0.08997 0.41575 C -0.08372 0.42292 -0.0875 0.41991 -0.08164 0.42315 C -0.08046 0.42431 -0.07929 0.42593 -0.07812 0.42686 C -0.07578 0.42848 -0.07083 0.43079 -0.07083 0.43125 C -0.06888 0.4301 -0.06666 0.43033 -0.06484 0.42894 C -0.06354 0.42778 -0.06341 0.42477 -0.0625 0.42315 C -0.06145 0.42107 -0.06015 0.41945 -0.05885 0.41737 C -0.05859 0.41436 -0.05833 0.41112 -0.05768 0.40811 C -0.05638 0.40162 -0.05416 0.39792 -0.05169 0.39283 L -0.04804 0.37593 C -0.04765 0.37408 -0.04713 0.372 -0.047 0.37037 C -0.04609 0.36505 -0.04544 0.35996 -0.04453 0.3551 C -0.04401 0.35301 -0.04375 0.35139 -0.04336 0.34931 C -0.04075 0.33565 -0.04336 0.34792 -0.04101 0.33218 C -0.04062 0.33056 -0.0401 0.32848 -0.03971 0.32662 C -0.0388 0.32176 -0.03802 0.31644 -0.03737 0.31181 L -0.03606 0.30394 C -0.03541 0.29399 -0.03424 0.28403 -0.03372 0.27362 C -0.03099 0.22662 -0.03229 0.24607 -0.03007 0.21505 C -0.02968 0.20371 -0.02916 0.1926 -0.0289 0.18102 C -0.02812 0.15417 -0.02812 0.14121 -0.02643 0.1169 C -0.02565 0.10139 -0.025 0.10301 -0.02291 0.08658 C -0.022 0.0794 -0.02057 0.06112 -0.01927 0.05625 C -0.01849 0.05301 -0.01757 0.05 -0.01692 0.04676 C -0.01562 0.04144 -0.0125 0.02315 -0.00963 0.02014 L -0.00625 0.01644 C -0.00533 0.01389 -0.00442 0.01158 -0.00364 0.00903 C -0.00338 0.00718 -0.00312 0.0051 -0.0026 0.00348 C -0.00208 0.00162 -0.00091 0.0007 -4.16667E-6 -0.00023 L -4.16667E-6 -4.44444E-6 " pathEditMode="relative" rAng="0" ptsTypes="AAAAAAAAAAAAAAAAAAAAAAAAAAAAAAAAAAAAAA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-713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0" grpId="0"/>
      <p:bldP spid="15" grpId="0"/>
      <p:bldP spid="9" grpId="0" animBg="1"/>
      <p:bldP spid="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54125" y="54942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33B4E"/>
                </a:solidFill>
                <a:cs typeface="+mn-ea"/>
                <a:sym typeface="+mn-lt"/>
              </a:rPr>
              <a:t>后处理合集</a:t>
            </a:r>
            <a:r>
              <a:rPr lang="en-US" altLang="zh-CN" dirty="0" smtClean="0">
                <a:solidFill>
                  <a:srgbClr val="133B4E"/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rgbClr val="133B4E"/>
              </a:solidFill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pPr/>
              <a:t>10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37186" y="733622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FF"/>
                </a:solidFill>
                <a:cs typeface="+mn-ea"/>
                <a:sym typeface="+mn-lt"/>
              </a:rPr>
              <a:t>yanshifu</a:t>
            </a: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92" y="1327273"/>
            <a:ext cx="2533660" cy="189862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052" y="1323279"/>
            <a:ext cx="2540478" cy="190262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472" y="4591421"/>
            <a:ext cx="2536081" cy="189509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51" y="4591421"/>
            <a:ext cx="2519791" cy="189509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723" y="4572139"/>
            <a:ext cx="2559344" cy="1914376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7634" y="4569345"/>
            <a:ext cx="2523001" cy="190445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558" y="1329502"/>
            <a:ext cx="2532552" cy="190445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7605" y="1338038"/>
            <a:ext cx="2527898" cy="1895923"/>
          </a:xfrm>
          <a:prstGeom prst="rect">
            <a:avLst/>
          </a:prstGeom>
        </p:spPr>
      </p:pic>
      <p:grpSp>
        <p:nvGrpSpPr>
          <p:cNvPr id="62" name="Group 35"/>
          <p:cNvGrpSpPr/>
          <p:nvPr/>
        </p:nvGrpSpPr>
        <p:grpSpPr>
          <a:xfrm>
            <a:off x="1612746" y="4340674"/>
            <a:ext cx="1387549" cy="228671"/>
            <a:chOff x="5257800" y="1733550"/>
            <a:chExt cx="925033" cy="228600"/>
          </a:xfrm>
        </p:grpSpPr>
        <p:cxnSp>
          <p:nvCxnSpPr>
            <p:cNvPr id="63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40"/>
          <p:cNvGrpSpPr/>
          <p:nvPr/>
        </p:nvGrpSpPr>
        <p:grpSpPr>
          <a:xfrm>
            <a:off x="1612746" y="3235112"/>
            <a:ext cx="1371599" cy="230259"/>
            <a:chOff x="5181600" y="3638550"/>
            <a:chExt cx="914400" cy="230188"/>
          </a:xfrm>
        </p:grpSpPr>
        <p:cxnSp>
          <p:nvCxnSpPr>
            <p:cNvPr id="66" name="Straight Connector 116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117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35"/>
          <p:cNvGrpSpPr/>
          <p:nvPr/>
        </p:nvGrpSpPr>
        <p:grpSpPr>
          <a:xfrm rot="10800000">
            <a:off x="9085772" y="3242497"/>
            <a:ext cx="1387549" cy="228671"/>
            <a:chOff x="5257800" y="1733550"/>
            <a:chExt cx="925033" cy="228600"/>
          </a:xfrm>
        </p:grpSpPr>
        <p:cxnSp>
          <p:nvCxnSpPr>
            <p:cNvPr id="75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40"/>
          <p:cNvGrpSpPr/>
          <p:nvPr/>
        </p:nvGrpSpPr>
        <p:grpSpPr>
          <a:xfrm rot="10800000">
            <a:off x="9085772" y="4339086"/>
            <a:ext cx="1371599" cy="230259"/>
            <a:chOff x="5181600" y="3638550"/>
            <a:chExt cx="914400" cy="230188"/>
          </a:xfrm>
        </p:grpSpPr>
        <p:cxnSp>
          <p:nvCxnSpPr>
            <p:cNvPr id="78" name="Straight Connector 116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17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000294" y="32711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裂屏效果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016244" y="4139031"/>
            <a:ext cx="1724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RGB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分离效果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875184" y="32637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油画效果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362223" y="412516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径向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模糊效果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602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240525" y="55532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33B4E"/>
                </a:solidFill>
                <a:cs typeface="+mn-ea"/>
                <a:sym typeface="+mn-lt"/>
              </a:rPr>
              <a:t>后处理合集</a:t>
            </a:r>
            <a:r>
              <a:rPr lang="en-US" altLang="zh-CN" dirty="0" smtClean="0">
                <a:solidFill>
                  <a:srgbClr val="133B4E"/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rgbClr val="133B4E"/>
              </a:solidFill>
              <a:cs typeface="+mn-ea"/>
              <a:sym typeface="+mn-lt"/>
            </a:endParaRPr>
          </a:p>
        </p:txBody>
      </p:sp>
      <p:sp>
        <p:nvSpPr>
          <p:cNvPr id="44" name="灯片编号占位符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pPr/>
              <a:t>11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237186" y="733622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FF"/>
                </a:solidFill>
                <a:cs typeface="+mn-ea"/>
                <a:sym typeface="+mn-lt"/>
              </a:rPr>
              <a:t>yanshifu</a:t>
            </a: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52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Shape"/>
          <p:cNvSpPr>
            <a:spLocks/>
          </p:cNvSpPr>
          <p:nvPr/>
        </p:nvSpPr>
        <p:spPr bwMode="auto">
          <a:xfrm>
            <a:off x="2387092" y="1669352"/>
            <a:ext cx="1346200" cy="1800225"/>
          </a:xfrm>
          <a:custGeom>
            <a:avLst/>
            <a:gdLst>
              <a:gd name="T0" fmla="*/ 1281616 w 634"/>
              <a:gd name="T1" fmla="*/ 39819 h 633"/>
              <a:gd name="T2" fmla="*/ 1281616 w 634"/>
              <a:gd name="T3" fmla="*/ 39819 h 633"/>
              <a:gd name="T4" fmla="*/ 0 w 634"/>
              <a:gd name="T5" fmla="*/ 878867 h 633"/>
              <a:gd name="T6" fmla="*/ 405951 w 634"/>
              <a:gd name="T7" fmla="*/ 1214486 h 633"/>
              <a:gd name="T8" fmla="*/ 656748 w 634"/>
              <a:gd name="T9" fmla="*/ 1797553 h 633"/>
              <a:gd name="T10" fmla="*/ 1313497 w 634"/>
              <a:gd name="T11" fmla="*/ 82483 h 633"/>
              <a:gd name="T12" fmla="*/ 1281616 w 634"/>
              <a:gd name="T13" fmla="*/ 39819 h 633"/>
              <a:gd name="T14" fmla="*/ 157280 w 634"/>
              <a:gd name="T15" fmla="*/ 878867 h 633"/>
              <a:gd name="T16" fmla="*/ 157280 w 634"/>
              <a:gd name="T17" fmla="*/ 878867 h 633"/>
              <a:gd name="T18" fmla="*/ 1126461 w 634"/>
              <a:gd name="T19" fmla="*/ 250292 h 633"/>
              <a:gd name="T20" fmla="*/ 437832 w 634"/>
              <a:gd name="T21" fmla="*/ 1086496 h 633"/>
              <a:gd name="T22" fmla="*/ 157280 w 634"/>
              <a:gd name="T23" fmla="*/ 878867 h 633"/>
              <a:gd name="T24" fmla="*/ 656748 w 634"/>
              <a:gd name="T25" fmla="*/ 1589924 h 633"/>
              <a:gd name="T26" fmla="*/ 656748 w 634"/>
              <a:gd name="T27" fmla="*/ 1589924 h 633"/>
              <a:gd name="T28" fmla="*/ 501594 w 634"/>
              <a:gd name="T29" fmla="*/ 1129159 h 633"/>
              <a:gd name="T30" fmla="*/ 1158342 w 634"/>
              <a:gd name="T31" fmla="*/ 290111 h 633"/>
              <a:gd name="T32" fmla="*/ 656748 w 634"/>
              <a:gd name="T33" fmla="*/ 1589924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" name="曲线连接符 4"/>
          <p:cNvCxnSpPr/>
          <p:nvPr/>
        </p:nvCxnSpPr>
        <p:spPr>
          <a:xfrm rot="5400000">
            <a:off x="1714500" y="3012377"/>
            <a:ext cx="1106424" cy="914400"/>
          </a:xfrm>
          <a:prstGeom prst="curvedConnector3">
            <a:avLst>
              <a:gd name="adj1" fmla="val 156611"/>
            </a:avLst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041648" y="2384798"/>
            <a:ext cx="3832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FFFF"/>
                </a:solidFill>
                <a:cs typeface="+mn-ea"/>
                <a:sym typeface="+mn-lt"/>
              </a:rPr>
              <a:t>Have  A  Nice  Day</a:t>
            </a:r>
            <a:endParaRPr lang="zh-CN" altLang="en-US" sz="3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33988" y="384986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FFFFFF"/>
                </a:solidFill>
                <a:cs typeface="+mn-ea"/>
                <a:sym typeface="+mn-lt"/>
              </a:rPr>
              <a:t>感谢您的</a:t>
            </a:r>
            <a:r>
              <a:rPr lang="zh-CN" altLang="en-US" sz="3600" b="1" dirty="0">
                <a:solidFill>
                  <a:srgbClr val="FFFFFF"/>
                </a:solidFill>
                <a:cs typeface="+mn-ea"/>
                <a:sym typeface="+mn-lt"/>
              </a:rPr>
              <a:t>耐心</a:t>
            </a:r>
            <a:r>
              <a:rPr lang="zh-CN" altLang="en-US" sz="3600" b="1" dirty="0" smtClean="0">
                <a:solidFill>
                  <a:srgbClr val="FFFFFF"/>
                </a:solidFill>
                <a:cs typeface="+mn-ea"/>
                <a:sym typeface="+mn-lt"/>
              </a:rPr>
              <a:t>观看与宝贵的</a:t>
            </a:r>
            <a:r>
              <a:rPr lang="zh-CN" altLang="en-US" sz="3600" b="1" dirty="0">
                <a:solidFill>
                  <a:srgbClr val="FFFFFF"/>
                </a:solidFill>
                <a:cs typeface="+mn-ea"/>
                <a:sym typeface="+mn-lt"/>
              </a:rPr>
              <a:t>建议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t>12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7186" y="733622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FF"/>
                </a:solidFill>
                <a:cs typeface="+mn-ea"/>
                <a:sym typeface="+mn-lt"/>
              </a:rPr>
              <a:t>yanshifu</a:t>
            </a: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94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86 0.28681 L -0.15586 0.28704 C -0.15 0.29885 -0.14492 0.31204 -0.13802 0.32292 C -0.13567 0.32662 -0.13294 0.33033 -0.13072 0.33426 C -0.12656 0.34237 -0.12239 0.35024 -0.11875 0.3588 C -0.11705 0.3632 -0.11302 0.37338 -0.11054 0.37778 C -0.10898 0.38056 -0.10703 0.38264 -0.10559 0.38542 C -0.10455 0.38774 -0.10429 0.39051 -0.10325 0.39283 C -0.10234 0.39514 -0.10065 0.39653 -0.09961 0.39862 C -0.09622 0.4051 -0.09804 0.40487 -0.09362 0.41181 C -0.09257 0.41343 -0.09127 0.41436 -0.08997 0.41575 C -0.08372 0.42292 -0.0875 0.41991 -0.08164 0.42315 C -0.08046 0.42431 -0.07929 0.42593 -0.07812 0.42686 C -0.07578 0.42848 -0.07083 0.43079 -0.07083 0.43125 C -0.06888 0.4301 -0.06666 0.43033 -0.06484 0.42894 C -0.06354 0.42778 -0.06341 0.42477 -0.0625 0.42315 C -0.06145 0.42107 -0.06015 0.41945 -0.05885 0.41737 C -0.05859 0.41436 -0.05833 0.41112 -0.05768 0.40811 C -0.05638 0.40162 -0.05416 0.39792 -0.05169 0.39283 L -0.04804 0.37593 C -0.04765 0.37408 -0.04713 0.372 -0.047 0.37037 C -0.04609 0.36505 -0.04544 0.35996 -0.04453 0.3551 C -0.04401 0.35301 -0.04375 0.35139 -0.04336 0.34931 C -0.04075 0.33565 -0.04336 0.34792 -0.04101 0.33218 C -0.04062 0.33056 -0.0401 0.32848 -0.03971 0.32662 C -0.0388 0.32176 -0.03802 0.31644 -0.03737 0.31181 L -0.03606 0.30394 C -0.03541 0.29399 -0.03424 0.28403 -0.03372 0.27362 C -0.03099 0.22662 -0.03229 0.24607 -0.03007 0.21505 C -0.02968 0.20371 -0.02916 0.1926 -0.0289 0.18102 C -0.02812 0.15417 -0.02812 0.14121 -0.02643 0.1169 C -0.02565 0.10139 -0.025 0.10301 -0.02291 0.08658 C -0.022 0.0794 -0.02057 0.06112 -0.01927 0.05625 C -0.01849 0.05301 -0.01757 0.05 -0.01692 0.04676 C -0.01562 0.04144 -0.0125 0.02315 -0.00963 0.02014 L -0.00625 0.01644 C -0.00533 0.01389 -0.00442 0.01158 -0.00364 0.00903 C -0.00338 0.00718 -0.00312 0.0051 -0.0026 0.00348 C -0.00208 0.00162 -0.00091 0.0007 -4.16667E-6 -0.00023 L -4.16667E-6 -4.44444E-6 " pathEditMode="relative" rAng="0" ptsTypes="AAAAAAAAAAAAAAAAAAAAAAAAAAAAAAAAAAAAAA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-71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/>
      <p:bldP spid="1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376139" y="509397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33B4E"/>
                </a:solidFill>
                <a:cs typeface="+mn-ea"/>
                <a:sym typeface="+mn-lt"/>
              </a:rPr>
              <a:t>C++</a:t>
            </a:r>
            <a:r>
              <a:rPr lang="zh-CN" altLang="en-US" sz="2400" dirty="0" smtClean="0">
                <a:solidFill>
                  <a:srgbClr val="133B4E"/>
                </a:solidFill>
                <a:cs typeface="+mn-ea"/>
                <a:sym typeface="+mn-lt"/>
              </a:rPr>
              <a:t>软</a:t>
            </a:r>
            <a:r>
              <a:rPr lang="zh-CN" altLang="en-US" sz="2400" dirty="0" smtClean="0">
                <a:solidFill>
                  <a:srgbClr val="133B4E"/>
                </a:solidFill>
                <a:cs typeface="+mn-ea"/>
                <a:sym typeface="+mn-lt"/>
              </a:rPr>
              <a:t>光栅</a:t>
            </a:r>
            <a:endParaRPr lang="zh-CN" altLang="en-US" sz="2400" dirty="0">
              <a:solidFill>
                <a:srgbClr val="133B4E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t>2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23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3" y="1290980"/>
            <a:ext cx="4338934" cy="34138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167" y="3307675"/>
            <a:ext cx="4354226" cy="34138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630" y="1290980"/>
            <a:ext cx="4355724" cy="3413799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24350" y="4751395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PBR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直接光</a:t>
            </a:r>
            <a:endParaRPr lang="en-US" altLang="zh-CN" sz="24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（点光源）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959855" y="2442930"/>
            <a:ext cx="2184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PBR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直接光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点光源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+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平行光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)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891156" y="4751395"/>
            <a:ext cx="2462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PBR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直接光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+IBL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间接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光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+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天空盒</a:t>
            </a:r>
            <a:endParaRPr lang="en-US" altLang="zh-CN" sz="24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7491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4866" y="534451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33B4E"/>
                </a:solidFill>
                <a:cs typeface="+mn-ea"/>
                <a:sym typeface="+mn-lt"/>
              </a:rPr>
              <a:t>论文复现 </a:t>
            </a:r>
            <a:r>
              <a:rPr lang="en-US" altLang="zh-CN" dirty="0" smtClean="0">
                <a:solidFill>
                  <a:srgbClr val="133B4E"/>
                </a:solidFill>
                <a:cs typeface="+mn-ea"/>
                <a:sym typeface="+mn-lt"/>
              </a:rPr>
              <a:t>: RSM</a:t>
            </a:r>
            <a:r>
              <a:rPr lang="zh-CN" altLang="en-US" dirty="0">
                <a:solidFill>
                  <a:srgbClr val="133B4E"/>
                </a:solidFill>
                <a:cs typeface="+mn-ea"/>
                <a:sym typeface="+mn-lt"/>
              </a:rPr>
              <a:t>全局光照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pPr/>
              <a:t>3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8622" y="5336814"/>
            <a:ext cx="1010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2"/>
                </a:solidFill>
                <a:latin typeface="+mn-ea"/>
              </a:rPr>
              <a:t>	Demo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基于</a:t>
            </a:r>
            <a:r>
              <a:rPr lang="en-US" altLang="zh-CN" dirty="0" err="1">
                <a:solidFill>
                  <a:schemeClr val="accent2"/>
                </a:solidFill>
                <a:latin typeface="+mn-ea"/>
              </a:rPr>
              <a:t>UnitySRP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自定义管线实现。</a:t>
            </a:r>
            <a:r>
              <a:rPr lang="en-US" altLang="zh-CN" dirty="0">
                <a:solidFill>
                  <a:schemeClr val="accent2"/>
                </a:solidFill>
                <a:latin typeface="+mn-ea"/>
              </a:rPr>
              <a:t>RSM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支持一次</a:t>
            </a:r>
            <a:r>
              <a:rPr lang="en-US" altLang="zh-CN" dirty="0" smtClean="0">
                <a:solidFill>
                  <a:schemeClr val="accent2"/>
                </a:solidFill>
                <a:latin typeface="+mn-ea"/>
              </a:rPr>
              <a:t>Bounce</a:t>
            </a:r>
            <a:r>
              <a:rPr lang="zh-CN" altLang="en-US" dirty="0" smtClean="0">
                <a:solidFill>
                  <a:schemeClr val="accent2"/>
                </a:solidFill>
                <a:latin typeface="+mn-ea"/>
              </a:rPr>
              <a:t>，切不能考虑间接光之间的遮挡关系，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且适合做小场景单光源的。</a:t>
            </a:r>
            <a:endParaRPr lang="en-US" altLang="zh-CN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zh-CN" dirty="0" smtClean="0">
                <a:solidFill>
                  <a:schemeClr val="accent2"/>
                </a:solidFill>
                <a:latin typeface="+mn-ea"/>
              </a:rPr>
              <a:t>	</a:t>
            </a:r>
            <a:r>
              <a:rPr lang="en-US" altLang="zh-CN" dirty="0" err="1" smtClean="0">
                <a:solidFill>
                  <a:schemeClr val="accent2"/>
                </a:solidFill>
                <a:latin typeface="+mn-ea"/>
              </a:rPr>
              <a:t>Sponza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场景太大，阴影改为</a:t>
            </a:r>
            <a:r>
              <a:rPr lang="en-US" altLang="zh-CN" dirty="0">
                <a:solidFill>
                  <a:schemeClr val="accent2"/>
                </a:solidFill>
                <a:latin typeface="+mn-ea"/>
              </a:rPr>
              <a:t>Cascade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形式效果会更好且效率也应该会有所提升</a:t>
            </a:r>
          </a:p>
          <a:p>
            <a:pPr algn="ctr"/>
            <a:endParaRPr lang="zh-CN" altLang="en-US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11" name="Group 42"/>
          <p:cNvGrpSpPr/>
          <p:nvPr/>
        </p:nvGrpSpPr>
        <p:grpSpPr>
          <a:xfrm rot="10800000">
            <a:off x="6313736" y="2179429"/>
            <a:ext cx="914559" cy="230259"/>
            <a:chOff x="5181600" y="3638550"/>
            <a:chExt cx="914400" cy="230188"/>
          </a:xfrm>
        </p:grpSpPr>
        <p:cxnSp>
          <p:nvCxnSpPr>
            <p:cNvPr id="12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4964258" y="318668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关闭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RSM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06678" y="1540780"/>
            <a:ext cx="210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开启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RSM + 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自定义后处理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6" name="Group 35"/>
          <p:cNvGrpSpPr/>
          <p:nvPr/>
        </p:nvGrpSpPr>
        <p:grpSpPr>
          <a:xfrm>
            <a:off x="4973119" y="3570432"/>
            <a:ext cx="781085" cy="287638"/>
            <a:chOff x="5257800" y="1733550"/>
            <a:chExt cx="925033" cy="228600"/>
          </a:xfrm>
        </p:grpSpPr>
        <p:cxnSp>
          <p:nvCxnSpPr>
            <p:cNvPr id="17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1" y="1162050"/>
            <a:ext cx="4870099" cy="36367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863" y="1162049"/>
            <a:ext cx="4854712" cy="36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78041" y="437242"/>
            <a:ext cx="238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133B4E"/>
                </a:solidFill>
                <a:cs typeface="+mn-ea"/>
                <a:sym typeface="+mn-lt"/>
              </a:rPr>
              <a:t>论文复现</a:t>
            </a:r>
            <a:r>
              <a:rPr lang="en-US" altLang="zh-CN" dirty="0">
                <a:solidFill>
                  <a:srgbClr val="133B4E"/>
                </a:solidFill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rgbClr val="133B4E"/>
                </a:solidFill>
                <a:cs typeface="+mn-ea"/>
                <a:sym typeface="+mn-lt"/>
              </a:rPr>
              <a:t>: VSM + NonUniformBlur</a:t>
            </a:r>
            <a:endParaRPr lang="zh-CN" altLang="en-US" dirty="0">
              <a:solidFill>
                <a:srgbClr val="133B4E"/>
              </a:solidFill>
              <a:cs typeface="+mn-ea"/>
              <a:sym typeface="+mn-lt"/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pPr/>
              <a:t>4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43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2" y="1162296"/>
            <a:ext cx="3798886" cy="2842428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324" y="1181361"/>
            <a:ext cx="3862959" cy="289722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363" y="5262273"/>
            <a:ext cx="7043637" cy="58292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96" y="4634694"/>
            <a:ext cx="7039918" cy="559625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 rot="5400000">
            <a:off x="9210303" y="4301699"/>
            <a:ext cx="1146907" cy="774243"/>
            <a:chOff x="3318034" y="1775648"/>
            <a:chExt cx="961868" cy="742622"/>
          </a:xfrm>
          <a:effectLst/>
        </p:grpSpPr>
        <p:sp>
          <p:nvSpPr>
            <p:cNvPr id="50" name="Shape 18467"/>
            <p:cNvSpPr/>
            <p:nvPr/>
          </p:nvSpPr>
          <p:spPr>
            <a:xfrm flipH="1" flipV="1">
              <a:off x="3746500" y="2518269"/>
              <a:ext cx="533402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899">
                <a:cs typeface="+mn-ea"/>
                <a:sym typeface="+mn-lt"/>
              </a:endParaRPr>
            </a:p>
          </p:txBody>
        </p:sp>
        <p:sp>
          <p:nvSpPr>
            <p:cNvPr id="51" name="Shape 18468"/>
            <p:cNvSpPr/>
            <p:nvPr/>
          </p:nvSpPr>
          <p:spPr>
            <a:xfrm flipH="1" flipV="1">
              <a:off x="3318034" y="1775648"/>
              <a:ext cx="428467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899">
                <a:cs typeface="+mn-ea"/>
                <a:sym typeface="+mn-lt"/>
              </a:endParaRPr>
            </a:p>
          </p:txBody>
        </p:sp>
        <p:sp>
          <p:nvSpPr>
            <p:cNvPr id="52" name="Shape 18471"/>
            <p:cNvSpPr/>
            <p:nvPr/>
          </p:nvSpPr>
          <p:spPr>
            <a:xfrm flipV="1">
              <a:off x="3746500" y="1775649"/>
              <a:ext cx="1" cy="7426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899"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rot="16200000">
            <a:off x="1969583" y="3843927"/>
            <a:ext cx="594514" cy="952726"/>
            <a:chOff x="4780491" y="1775649"/>
            <a:chExt cx="961867" cy="742621"/>
          </a:xfrm>
          <a:effectLst/>
        </p:grpSpPr>
        <p:sp>
          <p:nvSpPr>
            <p:cNvPr id="54" name="Shape 18459"/>
            <p:cNvSpPr/>
            <p:nvPr/>
          </p:nvSpPr>
          <p:spPr>
            <a:xfrm>
              <a:off x="4780491" y="2518269"/>
              <a:ext cx="533402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899">
                <a:cs typeface="+mn-ea"/>
                <a:sym typeface="+mn-lt"/>
              </a:endParaRPr>
            </a:p>
          </p:txBody>
        </p:sp>
        <p:sp>
          <p:nvSpPr>
            <p:cNvPr id="55" name="Shape 18460"/>
            <p:cNvSpPr/>
            <p:nvPr/>
          </p:nvSpPr>
          <p:spPr>
            <a:xfrm>
              <a:off x="5313892" y="1775649"/>
              <a:ext cx="428466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899">
                <a:cs typeface="+mn-ea"/>
                <a:sym typeface="+mn-lt"/>
              </a:endParaRPr>
            </a:p>
          </p:txBody>
        </p:sp>
        <p:sp>
          <p:nvSpPr>
            <p:cNvPr id="56" name="Shape 18463"/>
            <p:cNvSpPr/>
            <p:nvPr/>
          </p:nvSpPr>
          <p:spPr>
            <a:xfrm flipV="1">
              <a:off x="5315162" y="1775649"/>
              <a:ext cx="1" cy="7426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899">
                <a:cs typeface="+mn-ea"/>
                <a:sym typeface="+mn-lt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1433737" y="5952508"/>
            <a:ext cx="9605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+mn-ea"/>
              </a:rPr>
              <a:t>NonUniformBlur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和</a:t>
            </a:r>
            <a:r>
              <a:rPr lang="en-US" altLang="zh-CN" dirty="0">
                <a:solidFill>
                  <a:schemeClr val="accent2"/>
                </a:solidFill>
                <a:latin typeface="+mn-ea"/>
              </a:rPr>
              <a:t>5x5Gauss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性能作比较，无论是效果</a:t>
            </a:r>
            <a:r>
              <a:rPr lang="en-US" altLang="zh-CN" dirty="0">
                <a:solidFill>
                  <a:schemeClr val="accent2"/>
                </a:solidFill>
                <a:latin typeface="+mn-ea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位置不够没贴</a:t>
            </a:r>
            <a:r>
              <a:rPr lang="en-US" altLang="zh-CN" dirty="0">
                <a:solidFill>
                  <a:schemeClr val="accent2"/>
                </a:solidFill>
                <a:latin typeface="+mn-ea"/>
              </a:rPr>
              <a:t>)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还是性能，都处于吊打的位置，该方法大大降低</a:t>
            </a:r>
            <a:r>
              <a:rPr lang="en-US" altLang="zh-CN" dirty="0">
                <a:solidFill>
                  <a:schemeClr val="accent2"/>
                </a:solidFill>
                <a:latin typeface="+mn-ea"/>
              </a:rPr>
              <a:t>sample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次数，适用大核模糊，缺点会增加显存</a:t>
            </a:r>
          </a:p>
        </p:txBody>
      </p:sp>
      <p:grpSp>
        <p:nvGrpSpPr>
          <p:cNvPr id="58" name="Group 35"/>
          <p:cNvGrpSpPr/>
          <p:nvPr/>
        </p:nvGrpSpPr>
        <p:grpSpPr>
          <a:xfrm>
            <a:off x="4325866" y="3110961"/>
            <a:ext cx="781085" cy="287638"/>
            <a:chOff x="5257800" y="1733550"/>
            <a:chExt cx="925033" cy="228600"/>
          </a:xfrm>
        </p:grpSpPr>
        <p:cxnSp>
          <p:nvCxnSpPr>
            <p:cNvPr id="59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42"/>
          <p:cNvGrpSpPr/>
          <p:nvPr/>
        </p:nvGrpSpPr>
        <p:grpSpPr>
          <a:xfrm rot="10800000">
            <a:off x="7019765" y="2208488"/>
            <a:ext cx="914559" cy="230259"/>
            <a:chOff x="5181600" y="3638550"/>
            <a:chExt cx="914400" cy="230188"/>
          </a:xfrm>
        </p:grpSpPr>
        <p:cxnSp>
          <p:nvCxnSpPr>
            <p:cNvPr id="62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4410898" y="2771255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常规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ShadowMap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388410" y="1883975"/>
            <a:ext cx="26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Variance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ShadowMap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95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84818" y="413885"/>
            <a:ext cx="201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133B4E"/>
                </a:solidFill>
                <a:cs typeface="+mn-ea"/>
                <a:sym typeface="+mn-lt"/>
              </a:rPr>
              <a:t>论文复现</a:t>
            </a:r>
            <a:r>
              <a:rPr lang="en-US" altLang="zh-CN" dirty="0">
                <a:solidFill>
                  <a:srgbClr val="133B4E"/>
                </a:solidFill>
                <a:cs typeface="+mn-ea"/>
                <a:sym typeface="+mn-lt"/>
              </a:rPr>
              <a:t> </a:t>
            </a:r>
            <a:r>
              <a:rPr lang="en-US" altLang="zh-CN" dirty="0" smtClean="0">
                <a:solidFill>
                  <a:srgbClr val="133B4E"/>
                </a:solidFill>
                <a:cs typeface="+mn-ea"/>
                <a:sym typeface="+mn-lt"/>
              </a:rPr>
              <a:t>: Single Depth Peeling</a:t>
            </a:r>
            <a:endParaRPr lang="zh-CN" altLang="en-US" dirty="0">
              <a:solidFill>
                <a:srgbClr val="133B4E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pPr/>
              <a:t>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7186" y="733622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FF"/>
                </a:solidFill>
                <a:cs typeface="+mn-ea"/>
                <a:sym typeface="+mn-lt"/>
              </a:rPr>
              <a:t>yanshifu</a:t>
            </a: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399" y="1274764"/>
            <a:ext cx="4420159" cy="33020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54" y="1274764"/>
            <a:ext cx="4431846" cy="3310788"/>
          </a:xfrm>
          <a:prstGeom prst="rect">
            <a:avLst/>
          </a:prstGeom>
        </p:spPr>
      </p:pic>
      <p:grpSp>
        <p:nvGrpSpPr>
          <p:cNvPr id="17" name="Group 35"/>
          <p:cNvGrpSpPr/>
          <p:nvPr/>
        </p:nvGrpSpPr>
        <p:grpSpPr>
          <a:xfrm>
            <a:off x="4839578" y="3611444"/>
            <a:ext cx="781085" cy="287638"/>
            <a:chOff x="5257800" y="1733550"/>
            <a:chExt cx="925033" cy="228600"/>
          </a:xfrm>
        </p:grpSpPr>
        <p:cxnSp>
          <p:nvCxnSpPr>
            <p:cNvPr id="18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42"/>
          <p:cNvGrpSpPr/>
          <p:nvPr/>
        </p:nvGrpSpPr>
        <p:grpSpPr>
          <a:xfrm rot="10800000">
            <a:off x="6439840" y="2222364"/>
            <a:ext cx="914559" cy="230259"/>
            <a:chOff x="5181600" y="3638550"/>
            <a:chExt cx="914400" cy="230188"/>
          </a:xfrm>
        </p:grpSpPr>
        <p:cxnSp>
          <p:nvCxnSpPr>
            <p:cNvPr id="21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4924610" y="3271738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常规双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ass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渲染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32070" y="1839156"/>
            <a:ext cx="163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层深度剥离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2171" y="5308054"/>
            <a:ext cx="1080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2"/>
                </a:solidFill>
                <a:latin typeface="+mn-ea"/>
              </a:rPr>
              <a:t>Depth Peeling</a:t>
            </a:r>
            <a:r>
              <a:rPr lang="zh-CN" altLang="en-US" dirty="0" smtClean="0">
                <a:solidFill>
                  <a:schemeClr val="accent2"/>
                </a:solidFill>
                <a:latin typeface="+mn-ea"/>
              </a:rPr>
              <a:t>效果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是最稳定的，但同时也是最耗的。常规的透明度混合渲染只能</a:t>
            </a:r>
            <a:r>
              <a:rPr lang="zh-CN" altLang="en-US" dirty="0" smtClean="0">
                <a:solidFill>
                  <a:schemeClr val="accent2"/>
                </a:solidFill>
                <a:latin typeface="+mn-ea"/>
              </a:rPr>
              <a:t>到</a:t>
            </a:r>
            <a:r>
              <a:rPr lang="en-US" altLang="zh-CN" dirty="0" smtClean="0">
                <a:solidFill>
                  <a:schemeClr val="accent2"/>
                </a:solidFill>
                <a:latin typeface="+mn-ea"/>
              </a:rPr>
              <a:t>Object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级别</a:t>
            </a:r>
            <a:r>
              <a:rPr lang="zh-CN" altLang="en-US" dirty="0" smtClean="0">
                <a:solidFill>
                  <a:schemeClr val="accent2"/>
                </a:solidFill>
                <a:latin typeface="+mn-ea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+mn-ea"/>
              </a:rPr>
              <a:t>D</a:t>
            </a:r>
            <a:r>
              <a:rPr lang="en-US" altLang="zh-CN" dirty="0" smtClean="0">
                <a:solidFill>
                  <a:schemeClr val="accent2"/>
                </a:solidFill>
                <a:latin typeface="+mn-ea"/>
              </a:rPr>
              <a:t>epth Peeling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可以精确到每一层深度下</a:t>
            </a:r>
            <a:r>
              <a:rPr lang="zh-CN" altLang="en-US" dirty="0" smtClean="0">
                <a:solidFill>
                  <a:schemeClr val="accent2"/>
                </a:solidFill>
                <a:latin typeface="+mn-ea"/>
              </a:rPr>
              <a:t>的</a:t>
            </a:r>
            <a:r>
              <a:rPr lang="en-US" altLang="zh-CN" dirty="0" smtClean="0">
                <a:solidFill>
                  <a:schemeClr val="accent2"/>
                </a:solidFill>
                <a:latin typeface="+mn-ea"/>
              </a:rPr>
              <a:t>Object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渲染正确，一般不太复杂物体</a:t>
            </a:r>
            <a:r>
              <a:rPr lang="en-US" altLang="zh-CN" dirty="0">
                <a:solidFill>
                  <a:schemeClr val="accent2"/>
                </a:solidFill>
                <a:latin typeface="+mn-ea"/>
              </a:rPr>
              <a:t>5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层可趋近正确结果</a:t>
            </a:r>
          </a:p>
          <a:p>
            <a:pPr algn="ctr"/>
            <a:endParaRPr lang="zh-CN" altLang="en-US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54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741183" y="55154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33B4E"/>
                </a:solidFill>
                <a:cs typeface="+mn-ea"/>
                <a:sym typeface="+mn-lt"/>
              </a:rPr>
              <a:t>PBR+IBL</a:t>
            </a:r>
            <a:r>
              <a:rPr lang="zh-CN" altLang="en-US" dirty="0" smtClean="0">
                <a:solidFill>
                  <a:srgbClr val="133B4E"/>
                </a:solidFill>
                <a:cs typeface="+mn-ea"/>
                <a:sym typeface="+mn-lt"/>
              </a:rPr>
              <a:t>预计算三件套</a:t>
            </a:r>
            <a:endParaRPr lang="zh-CN" altLang="en-US" dirty="0">
              <a:solidFill>
                <a:srgbClr val="133B4E"/>
              </a:solidFill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pPr/>
              <a:t>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94" y="2977189"/>
            <a:ext cx="1273982" cy="107169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094" y="2977189"/>
            <a:ext cx="1295400" cy="107752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312" y="2977188"/>
            <a:ext cx="1272724" cy="108035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854" y="2977188"/>
            <a:ext cx="1274142" cy="108035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6072" y="2977188"/>
            <a:ext cx="1257939" cy="1080359"/>
          </a:xfrm>
          <a:prstGeom prst="rect">
            <a:avLst/>
          </a:prstGeom>
        </p:spPr>
      </p:pic>
      <p:cxnSp>
        <p:nvCxnSpPr>
          <p:cNvPr id="32" name="直接箭头连接符 31"/>
          <p:cNvCxnSpPr>
            <a:stCxn id="26" idx="3"/>
            <a:endCxn id="27" idx="1"/>
          </p:cNvCxnSpPr>
          <p:nvPr/>
        </p:nvCxnSpPr>
        <p:spPr>
          <a:xfrm>
            <a:off x="6347276" y="3513036"/>
            <a:ext cx="173818" cy="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7" idx="3"/>
            <a:endCxn id="28" idx="1"/>
          </p:cNvCxnSpPr>
          <p:nvPr/>
        </p:nvCxnSpPr>
        <p:spPr>
          <a:xfrm>
            <a:off x="7816494" y="3515952"/>
            <a:ext cx="173818" cy="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8" idx="3"/>
            <a:endCxn id="29" idx="1"/>
          </p:cNvCxnSpPr>
          <p:nvPr/>
        </p:nvCxnSpPr>
        <p:spPr>
          <a:xfrm>
            <a:off x="9263036" y="3517368"/>
            <a:ext cx="173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9" idx="3"/>
            <a:endCxn id="30" idx="1"/>
          </p:cNvCxnSpPr>
          <p:nvPr/>
        </p:nvCxnSpPr>
        <p:spPr>
          <a:xfrm>
            <a:off x="10710996" y="3517368"/>
            <a:ext cx="195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13541" y="1440068"/>
            <a:ext cx="1812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IrrdianceMap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037156" y="2690741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Mip0,Rough=0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6728" y="4625853"/>
            <a:ext cx="1162138" cy="977193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1041" y="4677308"/>
            <a:ext cx="1524000" cy="533153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7875169" y="971986"/>
            <a:ext cx="1754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PrefilterMap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5" name="直接箭头连接符 44"/>
          <p:cNvCxnSpPr>
            <a:stCxn id="43" idx="1"/>
            <a:endCxn id="42" idx="3"/>
          </p:cNvCxnSpPr>
          <p:nvPr/>
        </p:nvCxnSpPr>
        <p:spPr>
          <a:xfrm flipH="1">
            <a:off x="9248866" y="4943885"/>
            <a:ext cx="762175" cy="1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8000341" y="5603828"/>
            <a:ext cx="110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BRDF LUT</a:t>
            </a:r>
            <a:endParaRPr lang="zh-CN" altLang="en-US" b="1" dirty="0"/>
          </a:p>
        </p:txBody>
      </p:sp>
      <p:pic>
        <p:nvPicPr>
          <p:cNvPr id="51" name="内容占位符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6525" y="1877719"/>
            <a:ext cx="1245936" cy="1046699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4055" y="1083188"/>
            <a:ext cx="1252250" cy="1048283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7961514" y="2690741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Mip4,Rough=0.5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374140" y="2681556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Mip6,Rough=0.75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906072" y="2690741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Mip8,Rough=1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453749" y="2690741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Mip2,Rough=0.25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57" y="4241432"/>
            <a:ext cx="5216446" cy="2561647"/>
          </a:xfrm>
          <a:prstGeom prst="rect">
            <a:avLst/>
          </a:prstGeom>
        </p:spPr>
      </p:pic>
      <p:cxnSp>
        <p:nvCxnSpPr>
          <p:cNvPr id="82" name="肘形连接符 81"/>
          <p:cNvCxnSpPr/>
          <p:nvPr/>
        </p:nvCxnSpPr>
        <p:spPr>
          <a:xfrm>
            <a:off x="6156305" y="1591747"/>
            <a:ext cx="2511492" cy="562596"/>
          </a:xfrm>
          <a:prstGeom prst="bentConnector3">
            <a:avLst>
              <a:gd name="adj1" fmla="val 10006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肘形连接符 86"/>
          <p:cNvCxnSpPr/>
          <p:nvPr/>
        </p:nvCxnSpPr>
        <p:spPr>
          <a:xfrm rot="10800000" flipV="1">
            <a:off x="1942208" y="1592062"/>
            <a:ext cx="2961847" cy="2922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曲线连接符 98"/>
          <p:cNvCxnSpPr>
            <a:stCxn id="51" idx="2"/>
            <a:endCxn id="58" idx="0"/>
          </p:cNvCxnSpPr>
          <p:nvPr/>
        </p:nvCxnSpPr>
        <p:spPr>
          <a:xfrm rot="16200000" flipH="1">
            <a:off x="1680129" y="3183781"/>
            <a:ext cx="1317014" cy="79828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1" name="曲线连接符 100"/>
          <p:cNvCxnSpPr>
            <a:stCxn id="26" idx="1"/>
            <a:endCxn id="58" idx="3"/>
          </p:cNvCxnSpPr>
          <p:nvPr/>
        </p:nvCxnSpPr>
        <p:spPr>
          <a:xfrm rot="10800000" flipH="1" flipV="1">
            <a:off x="5073293" y="3513036"/>
            <a:ext cx="272709" cy="2009220"/>
          </a:xfrm>
          <a:prstGeom prst="curvedConnector5">
            <a:avLst>
              <a:gd name="adj1" fmla="val -83826"/>
              <a:gd name="adj2" fmla="val 31461"/>
              <a:gd name="adj3" fmla="val 183826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4" name="曲线连接符 103"/>
          <p:cNvCxnSpPr>
            <a:stCxn id="42" idx="1"/>
            <a:endCxn id="58" idx="3"/>
          </p:cNvCxnSpPr>
          <p:nvPr/>
        </p:nvCxnSpPr>
        <p:spPr>
          <a:xfrm rot="10800000" flipV="1">
            <a:off x="5346004" y="5114450"/>
            <a:ext cx="2740725" cy="4078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5" name="肘形连接符 114"/>
          <p:cNvCxnSpPr>
            <a:endCxn id="55" idx="0"/>
          </p:cNvCxnSpPr>
          <p:nvPr/>
        </p:nvCxnSpPr>
        <p:spPr>
          <a:xfrm>
            <a:off x="8781819" y="2150562"/>
            <a:ext cx="2767218" cy="5401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肘形连接符 116"/>
          <p:cNvCxnSpPr>
            <a:endCxn id="54" idx="0"/>
          </p:cNvCxnSpPr>
          <p:nvPr/>
        </p:nvCxnSpPr>
        <p:spPr>
          <a:xfrm>
            <a:off x="8797780" y="2151126"/>
            <a:ext cx="1327527" cy="530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肘形连接符 118"/>
          <p:cNvCxnSpPr/>
          <p:nvPr/>
        </p:nvCxnSpPr>
        <p:spPr>
          <a:xfrm rot="5400000">
            <a:off x="8457156" y="2366078"/>
            <a:ext cx="535305" cy="114022"/>
          </a:xfrm>
          <a:prstGeom prst="bentConnector3">
            <a:avLst>
              <a:gd name="adj1" fmla="val 1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肘形连接符 120"/>
          <p:cNvCxnSpPr>
            <a:endCxn id="56" idx="0"/>
          </p:cNvCxnSpPr>
          <p:nvPr/>
        </p:nvCxnSpPr>
        <p:spPr>
          <a:xfrm rot="10800000" flipV="1">
            <a:off x="7204916" y="2153563"/>
            <a:ext cx="1571472" cy="5371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肘形连接符 125"/>
          <p:cNvCxnSpPr>
            <a:endCxn id="37" idx="0"/>
          </p:cNvCxnSpPr>
          <p:nvPr/>
        </p:nvCxnSpPr>
        <p:spPr>
          <a:xfrm rot="10800000" flipV="1">
            <a:off x="5680121" y="2152627"/>
            <a:ext cx="3101638" cy="5381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85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99266" y="542018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33B4E"/>
                </a:solidFill>
                <a:cs typeface="+mn-ea"/>
                <a:sym typeface="+mn-lt"/>
              </a:rPr>
              <a:t>阴影</a:t>
            </a:r>
            <a:r>
              <a:rPr lang="en-US" altLang="zh-CN" dirty="0" smtClean="0">
                <a:solidFill>
                  <a:srgbClr val="133B4E"/>
                </a:solidFill>
                <a:cs typeface="+mn-ea"/>
                <a:sym typeface="+mn-lt"/>
              </a:rPr>
              <a:t>1 : CSM+PCF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237186" y="733622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FF"/>
                </a:solidFill>
                <a:cs typeface="+mn-ea"/>
                <a:sym typeface="+mn-lt"/>
              </a:rPr>
              <a:t>yanshifu</a:t>
            </a: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pPr/>
              <a:t>7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7" y="1089738"/>
            <a:ext cx="3752853" cy="271282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999" y="1089738"/>
            <a:ext cx="3752851" cy="269681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7" y="4035688"/>
            <a:ext cx="3752853" cy="269681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9" y="4036252"/>
            <a:ext cx="3754280" cy="2696815"/>
          </a:xfrm>
          <a:prstGeom prst="rect">
            <a:avLst/>
          </a:prstGeom>
        </p:spPr>
      </p:pic>
      <p:grpSp>
        <p:nvGrpSpPr>
          <p:cNvPr id="58" name="Group 35"/>
          <p:cNvGrpSpPr/>
          <p:nvPr/>
        </p:nvGrpSpPr>
        <p:grpSpPr>
          <a:xfrm>
            <a:off x="4236560" y="3015711"/>
            <a:ext cx="781085" cy="287638"/>
            <a:chOff x="5257800" y="1733550"/>
            <a:chExt cx="925033" cy="228600"/>
          </a:xfrm>
        </p:grpSpPr>
        <p:cxnSp>
          <p:nvCxnSpPr>
            <p:cNvPr id="59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42"/>
          <p:cNvGrpSpPr/>
          <p:nvPr/>
        </p:nvGrpSpPr>
        <p:grpSpPr>
          <a:xfrm rot="10800000">
            <a:off x="7086440" y="1920559"/>
            <a:ext cx="914559" cy="230259"/>
            <a:chOff x="5181600" y="3638550"/>
            <a:chExt cx="914400" cy="230188"/>
          </a:xfrm>
        </p:grpSpPr>
        <p:cxnSp>
          <p:nvCxnSpPr>
            <p:cNvPr id="62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4158431" y="264637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近距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CSM+PCF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29275" y="1273434"/>
            <a:ext cx="237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近距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CSM + PCF (caster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在相机外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)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6" name="Group 35"/>
          <p:cNvGrpSpPr/>
          <p:nvPr/>
        </p:nvGrpSpPr>
        <p:grpSpPr>
          <a:xfrm>
            <a:off x="4236560" y="5983332"/>
            <a:ext cx="781085" cy="287638"/>
            <a:chOff x="5257800" y="1733550"/>
            <a:chExt cx="925033" cy="228600"/>
          </a:xfrm>
        </p:grpSpPr>
        <p:cxnSp>
          <p:nvCxnSpPr>
            <p:cNvPr id="67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/>
          <p:cNvSpPr txBox="1"/>
          <p:nvPr/>
        </p:nvSpPr>
        <p:spPr>
          <a:xfrm>
            <a:off x="4158431" y="56140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远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距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CSM+PCF(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显示级联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)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0" name="Group 42"/>
          <p:cNvGrpSpPr/>
          <p:nvPr/>
        </p:nvGrpSpPr>
        <p:grpSpPr>
          <a:xfrm rot="10800000">
            <a:off x="7086439" y="4836995"/>
            <a:ext cx="914559" cy="230259"/>
            <a:chOff x="5181600" y="3638550"/>
            <a:chExt cx="914400" cy="230188"/>
          </a:xfrm>
        </p:grpSpPr>
        <p:cxnSp>
          <p:nvCxnSpPr>
            <p:cNvPr id="71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72"/>
          <p:cNvSpPr txBox="1"/>
          <p:nvPr/>
        </p:nvSpPr>
        <p:spPr>
          <a:xfrm>
            <a:off x="5629274" y="4189870"/>
            <a:ext cx="2371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+mn-ea"/>
              </a:rPr>
              <a:t>远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距大角度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CSM + PCF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显示级联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  <a:p>
            <a:pPr algn="r"/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70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04016" y="55154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33B4E"/>
                </a:solidFill>
                <a:cs typeface="+mn-ea"/>
                <a:sym typeface="+mn-lt"/>
              </a:rPr>
              <a:t>阴影</a:t>
            </a:r>
            <a:r>
              <a:rPr lang="en-US" altLang="zh-CN" dirty="0" smtClean="0">
                <a:solidFill>
                  <a:srgbClr val="133B4E"/>
                </a:solidFill>
                <a:cs typeface="+mn-ea"/>
                <a:sym typeface="+mn-lt"/>
              </a:rPr>
              <a:t>2 : ESM/SSSM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20126" y="6376129"/>
            <a:ext cx="2743200" cy="365125"/>
          </a:xfrm>
        </p:spPr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pPr/>
              <a:t>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237186" y="733622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FF"/>
                </a:solidFill>
                <a:cs typeface="+mn-ea"/>
                <a:sym typeface="+mn-lt"/>
              </a:rPr>
              <a:t>yanshifu</a:t>
            </a: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3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577" y="1087743"/>
            <a:ext cx="3749247" cy="280417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63" y="1087743"/>
            <a:ext cx="3743325" cy="280417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578" y="4083764"/>
            <a:ext cx="3749247" cy="198710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63" y="4083764"/>
            <a:ext cx="3743325" cy="1981391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112302" y="6380705"/>
            <a:ext cx="6879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2"/>
                </a:solidFill>
                <a:latin typeface="+mn-ea"/>
              </a:rPr>
              <a:t>相比可以看出</a:t>
            </a:r>
            <a:r>
              <a:rPr lang="en-US" altLang="zh-CN" sz="1400" dirty="0" smtClean="0">
                <a:solidFill>
                  <a:schemeClr val="accent2"/>
                </a:solidFill>
                <a:latin typeface="+mn-ea"/>
              </a:rPr>
              <a:t>ESM</a:t>
            </a:r>
            <a:r>
              <a:rPr lang="zh-CN" altLang="en-US" sz="1400" dirty="0" smtClean="0">
                <a:solidFill>
                  <a:schemeClr val="accent2"/>
                </a:solidFill>
                <a:latin typeface="+mn-ea"/>
              </a:rPr>
              <a:t>漏光有些严重，效果取决于</a:t>
            </a:r>
            <a:r>
              <a:rPr lang="en-US" altLang="zh-CN" sz="1400" dirty="0" err="1" smtClean="0">
                <a:solidFill>
                  <a:schemeClr val="accent2"/>
                </a:solidFill>
                <a:latin typeface="+mn-ea"/>
              </a:rPr>
              <a:t>Econst</a:t>
            </a:r>
            <a:r>
              <a:rPr lang="zh-CN" altLang="en-US" sz="1400" dirty="0" smtClean="0">
                <a:solidFill>
                  <a:schemeClr val="accent2"/>
                </a:solidFill>
                <a:latin typeface="+mn-ea"/>
              </a:rPr>
              <a:t>参数，适合做云层等远距阴影</a:t>
            </a:r>
            <a:endParaRPr lang="zh-CN" altLang="en-US" sz="1400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44" name="Group 35"/>
          <p:cNvGrpSpPr/>
          <p:nvPr/>
        </p:nvGrpSpPr>
        <p:grpSpPr>
          <a:xfrm>
            <a:off x="4348387" y="2905352"/>
            <a:ext cx="781085" cy="287638"/>
            <a:chOff x="5257800" y="1733550"/>
            <a:chExt cx="925033" cy="228600"/>
          </a:xfrm>
        </p:grpSpPr>
        <p:cxnSp>
          <p:nvCxnSpPr>
            <p:cNvPr id="45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4577028" y="2557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PCF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8" name="Group 35"/>
          <p:cNvGrpSpPr/>
          <p:nvPr/>
        </p:nvGrpSpPr>
        <p:grpSpPr>
          <a:xfrm>
            <a:off x="4393404" y="5508536"/>
            <a:ext cx="781085" cy="287638"/>
            <a:chOff x="5257800" y="1733550"/>
            <a:chExt cx="925033" cy="228600"/>
          </a:xfrm>
        </p:grpSpPr>
        <p:cxnSp>
          <p:nvCxnSpPr>
            <p:cNvPr id="49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本框 50"/>
          <p:cNvSpPr txBox="1"/>
          <p:nvPr/>
        </p:nvSpPr>
        <p:spPr>
          <a:xfrm>
            <a:off x="4315275" y="5139204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Unity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自带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SSSM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2" name="Group 42"/>
          <p:cNvGrpSpPr/>
          <p:nvPr/>
        </p:nvGrpSpPr>
        <p:grpSpPr>
          <a:xfrm rot="10800000">
            <a:off x="6890018" y="1875908"/>
            <a:ext cx="914559" cy="230259"/>
            <a:chOff x="5181600" y="3638550"/>
            <a:chExt cx="914400" cy="230188"/>
          </a:xfrm>
        </p:grpSpPr>
        <p:cxnSp>
          <p:nvCxnSpPr>
            <p:cNvPr id="53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42"/>
          <p:cNvGrpSpPr/>
          <p:nvPr/>
        </p:nvGrpSpPr>
        <p:grpSpPr>
          <a:xfrm rot="10800000">
            <a:off x="6890019" y="4523309"/>
            <a:ext cx="914559" cy="230259"/>
            <a:chOff x="5181600" y="3638550"/>
            <a:chExt cx="914400" cy="230188"/>
          </a:xfrm>
        </p:grpSpPr>
        <p:cxnSp>
          <p:nvCxnSpPr>
            <p:cNvPr id="56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/>
        </p:nvSpPr>
        <p:spPr>
          <a:xfrm>
            <a:off x="5824823" y="4158522"/>
            <a:ext cx="205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Bulit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-in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实现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SSSM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900172" y="1554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ESM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5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54125" y="54942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33B4E"/>
                </a:solidFill>
                <a:cs typeface="+mn-ea"/>
                <a:sym typeface="+mn-lt"/>
              </a:rPr>
              <a:t>后处理合集</a:t>
            </a:r>
            <a:r>
              <a:rPr lang="en-US" altLang="zh-CN" dirty="0" smtClean="0">
                <a:solidFill>
                  <a:srgbClr val="133B4E"/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rgbClr val="133B4E"/>
              </a:solidFill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ECCF4-614E-4169-A690-C72740F4C8F9}" type="slidenum">
              <a:rPr lang="zh-CN" altLang="en-US" smtClean="0">
                <a:cs typeface="+mn-ea"/>
                <a:sym typeface="+mn-lt"/>
              </a:rPr>
              <a:pPr/>
              <a:t>9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969" y="2017999"/>
            <a:ext cx="3794131" cy="284276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2" y="4152900"/>
            <a:ext cx="3449197" cy="259291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4099992"/>
            <a:ext cx="3524250" cy="2645824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2" y="875117"/>
            <a:ext cx="2941741" cy="221289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4362" y="875117"/>
            <a:ext cx="2910488" cy="2177092"/>
          </a:xfrm>
          <a:prstGeom prst="rect">
            <a:avLst/>
          </a:prstGeom>
        </p:spPr>
      </p:pic>
      <p:cxnSp>
        <p:nvCxnSpPr>
          <p:cNvPr id="5" name="肘形连接符 4"/>
          <p:cNvCxnSpPr>
            <a:stCxn id="36" idx="0"/>
          </p:cNvCxnSpPr>
          <p:nvPr/>
        </p:nvCxnSpPr>
        <p:spPr>
          <a:xfrm rot="16200000" flipV="1">
            <a:off x="4307302" y="358266"/>
            <a:ext cx="370174" cy="2949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36" idx="0"/>
          </p:cNvCxnSpPr>
          <p:nvPr/>
        </p:nvCxnSpPr>
        <p:spPr>
          <a:xfrm rot="5400000" flipH="1" flipV="1">
            <a:off x="7410611" y="204249"/>
            <a:ext cx="370174" cy="32573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41" idx="2"/>
            <a:endCxn id="37" idx="0"/>
          </p:cNvCxnSpPr>
          <p:nvPr/>
        </p:nvCxnSpPr>
        <p:spPr>
          <a:xfrm rot="16200000" flipH="1">
            <a:off x="1141292" y="3493590"/>
            <a:ext cx="1064891" cy="25372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曲线连接符 61"/>
          <p:cNvCxnSpPr>
            <a:stCxn id="36" idx="1"/>
            <a:endCxn id="37" idx="0"/>
          </p:cNvCxnSpPr>
          <p:nvPr/>
        </p:nvCxnSpPr>
        <p:spPr>
          <a:xfrm rot="10800000" flipV="1">
            <a:off x="1800601" y="3439382"/>
            <a:ext cx="2269368" cy="71351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曲线连接符 63"/>
          <p:cNvCxnSpPr>
            <a:stCxn id="42" idx="2"/>
            <a:endCxn id="38" idx="0"/>
          </p:cNvCxnSpPr>
          <p:nvPr/>
        </p:nvCxnSpPr>
        <p:spPr>
          <a:xfrm rot="5400000">
            <a:off x="10002275" y="3422660"/>
            <a:ext cx="1047783" cy="30688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36" idx="3"/>
            <a:endCxn id="38" idx="0"/>
          </p:cNvCxnSpPr>
          <p:nvPr/>
        </p:nvCxnSpPr>
        <p:spPr>
          <a:xfrm>
            <a:off x="7864100" y="3439383"/>
            <a:ext cx="2508625" cy="66060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3426965" y="1310133"/>
            <a:ext cx="148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生成</a:t>
            </a:r>
            <a:r>
              <a:rPr lang="en-US" altLang="zh-CN" dirty="0" smtClean="0">
                <a:solidFill>
                  <a:schemeClr val="bg1"/>
                </a:solidFill>
              </a:rPr>
              <a:t>SSAO</a:t>
            </a:r>
            <a:r>
              <a:rPr lang="zh-CN" altLang="en-US" dirty="0" smtClean="0">
                <a:solidFill>
                  <a:schemeClr val="bg1"/>
                </a:solidFill>
              </a:rPr>
              <a:t>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327297" y="1318838"/>
            <a:ext cx="15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生成</a:t>
            </a:r>
            <a:r>
              <a:rPr lang="en-US" altLang="zh-CN" dirty="0">
                <a:solidFill>
                  <a:schemeClr val="bg1"/>
                </a:solidFill>
              </a:rPr>
              <a:t>HB</a:t>
            </a:r>
            <a:r>
              <a:rPr lang="en-US" altLang="zh-CN" dirty="0" smtClean="0">
                <a:solidFill>
                  <a:schemeClr val="bg1"/>
                </a:solidFill>
              </a:rPr>
              <a:t>AO</a:t>
            </a:r>
            <a:r>
              <a:rPr lang="zh-CN" altLang="en-US" dirty="0" smtClean="0">
                <a:solidFill>
                  <a:schemeClr val="bg1"/>
                </a:solidFill>
              </a:rPr>
              <a:t>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643868" y="48299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原图</a:t>
            </a: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1935753" y="381707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Combine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924169" y="374283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Combine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72" name="Group 35"/>
          <p:cNvGrpSpPr/>
          <p:nvPr/>
        </p:nvGrpSpPr>
        <p:grpSpPr>
          <a:xfrm>
            <a:off x="3505444" y="6356350"/>
            <a:ext cx="923681" cy="255150"/>
            <a:chOff x="5257800" y="1733550"/>
            <a:chExt cx="925033" cy="228600"/>
          </a:xfrm>
        </p:grpSpPr>
        <p:cxnSp>
          <p:nvCxnSpPr>
            <p:cNvPr id="73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/>
          <p:cNvSpPr txBox="1"/>
          <p:nvPr/>
        </p:nvSpPr>
        <p:spPr>
          <a:xfrm>
            <a:off x="3495463" y="5972557"/>
            <a:ext cx="125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SSAO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效果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6" name="Group 42"/>
          <p:cNvGrpSpPr/>
          <p:nvPr/>
        </p:nvGrpSpPr>
        <p:grpSpPr>
          <a:xfrm rot="10800000">
            <a:off x="7696041" y="6381241"/>
            <a:ext cx="914559" cy="230259"/>
            <a:chOff x="5181600" y="3638550"/>
            <a:chExt cx="914400" cy="230188"/>
          </a:xfrm>
        </p:grpSpPr>
        <p:cxnSp>
          <p:nvCxnSpPr>
            <p:cNvPr id="77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rgbClr val="FFFFFF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78"/>
          <p:cNvSpPr txBox="1"/>
          <p:nvPr/>
        </p:nvSpPr>
        <p:spPr>
          <a:xfrm>
            <a:off x="7334077" y="6019583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HBAO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效果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47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x4xweuv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394</Words>
  <Application>Microsoft Office PowerPoint</Application>
  <PresentationFormat>宽屏</PresentationFormat>
  <Paragraphs>89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华文琥珀</vt:lpstr>
      <vt:lpstr>华文楷体</vt:lpstr>
      <vt:lpstr>宋体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个人简历</dc:title>
  <dc:creator>第一PPT</dc:creator>
  <cp:keywords>www.1ppt.com</cp:keywords>
  <dc:description>www.1ppt.com</dc:description>
  <cp:lastModifiedBy>Administrator</cp:lastModifiedBy>
  <cp:revision>83</cp:revision>
  <dcterms:created xsi:type="dcterms:W3CDTF">2016-06-15T15:17:18Z</dcterms:created>
  <dcterms:modified xsi:type="dcterms:W3CDTF">2021-11-07T15:11:23Z</dcterms:modified>
</cp:coreProperties>
</file>